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19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8192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81bb70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81bb70e9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7681bb70e9_1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681bb70e9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7681bb70e9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7681bb70e9_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0" name="Google Shape;230;g7681bb70e9_1_5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681bb70e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681bb70e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7681bb70e9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681bb70e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681bb70e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681bb70e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681bb70e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681bb70e9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7681bb70e9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82" name="Google Shape;28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94" name="Google Shape;29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681bb70e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7681bb7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81bb70e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681bb70e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681bb70e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7681bb70e9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7681bb70e9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4" name="Google Shape;184;g7681bb70e9_1_3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81bb70e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681bb70e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81bb70e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7681bb70e9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681bb70e9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5" name="Google Shape;205;g7681bb70e9_1_4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Multidimensional arrays</a:t>
            </a:r>
            <a:endParaRPr sz="9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multidimensional arrays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with different size of arrays as elements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with numeric keys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$</a:t>
            </a:r>
            <a:r>
              <a:rPr lang="en-US" sz="1800" dirty="0" err="1"/>
              <a:t>arr</a:t>
            </a:r>
            <a:r>
              <a:rPr lang="en-US" sz="1800" dirty="0"/>
              <a:t> = </a:t>
            </a:r>
            <a:r>
              <a:rPr lang="en-US" sz="1800" b="1" dirty="0">
                <a:solidFill>
                  <a:schemeClr val="lt1"/>
                </a:solidFill>
              </a:rPr>
              <a:t>[</a:t>
            </a:r>
            <a:r>
              <a:rPr lang="en-US" sz="1800" dirty="0"/>
              <a:t> ‘</a:t>
            </a:r>
            <a:r>
              <a:rPr lang="en-US" sz="1800" dirty="0" err="1"/>
              <a:t>Gosho</a:t>
            </a:r>
            <a:r>
              <a:rPr lang="en-US" sz="1800" dirty="0"/>
              <a:t> </a:t>
            </a:r>
            <a:r>
              <a:rPr lang="en-US" sz="1800" dirty="0" err="1"/>
              <a:t>Petrov</a:t>
            </a:r>
            <a:r>
              <a:rPr lang="en-US" sz="1800" dirty="0"/>
              <a:t>’,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b="1" dirty="0" smtClean="0">
                <a:solidFill>
                  <a:srgbClr val="F2A818"/>
                </a:solidFill>
              </a:rPr>
              <a:t>[</a:t>
            </a:r>
            <a:r>
              <a:rPr lang="en-US" sz="1800" dirty="0" smtClean="0"/>
              <a:t>‘</a:t>
            </a:r>
            <a:r>
              <a:rPr lang="en-US" sz="1800" dirty="0"/>
              <a:t>wife’ =&gt; ‘</a:t>
            </a:r>
            <a:r>
              <a:rPr lang="en-US" sz="1800" dirty="0" err="1"/>
              <a:t>Pepa</a:t>
            </a:r>
            <a:r>
              <a:rPr lang="en-US" sz="1800" dirty="0"/>
              <a:t> </a:t>
            </a:r>
            <a:r>
              <a:rPr lang="en-US" sz="1800" dirty="0" err="1"/>
              <a:t>Petrova</a:t>
            </a:r>
            <a:r>
              <a:rPr lang="en-US" sz="1800" dirty="0"/>
              <a:t>’,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‘</a:t>
            </a:r>
            <a:r>
              <a:rPr lang="en-US" sz="1800" dirty="0"/>
              <a:t>son’ =&gt; ‘Ivan </a:t>
            </a:r>
            <a:r>
              <a:rPr lang="en-US" sz="1800" dirty="0" err="1"/>
              <a:t>Petrov</a:t>
            </a:r>
            <a:r>
              <a:rPr lang="en-US" sz="1800" dirty="0"/>
              <a:t>’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‘</a:t>
            </a:r>
            <a:r>
              <a:rPr lang="en-US" sz="1800" dirty="0"/>
              <a:t>daughter’=&gt; ‘Ceca </a:t>
            </a:r>
            <a:r>
              <a:rPr lang="en-US" sz="1800" dirty="0" err="1"/>
              <a:t>Petrova</a:t>
            </a:r>
            <a:r>
              <a:rPr lang="en-US" sz="1800" dirty="0"/>
              <a:t>’,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 </a:t>
            </a:r>
            <a:r>
              <a:rPr lang="en-US" sz="1800" dirty="0"/>
              <a:t>‘</a:t>
            </a:r>
            <a:r>
              <a:rPr lang="en-US" sz="1800" dirty="0" err="1"/>
              <a:t>dauther_boyfriend</a:t>
            </a:r>
            <a:r>
              <a:rPr lang="en-US" sz="1800" dirty="0"/>
              <a:t>’ =&gt; ‘</a:t>
            </a:r>
            <a:r>
              <a:rPr lang="en-US" sz="1800" dirty="0" err="1"/>
              <a:t>Pesho</a:t>
            </a:r>
            <a:r>
              <a:rPr lang="en-US" sz="1800" dirty="0"/>
              <a:t>’</a:t>
            </a:r>
            <a:r>
              <a:rPr lang="en-US" sz="1800" b="1" dirty="0">
                <a:solidFill>
                  <a:srgbClr val="F2A818"/>
                </a:solidFill>
              </a:rPr>
              <a:t>]</a:t>
            </a:r>
            <a:r>
              <a:rPr lang="en-US" sz="1800" dirty="0"/>
              <a:t>,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b="1" dirty="0" smtClean="0">
                <a:solidFill>
                  <a:srgbClr val="F2A818"/>
                </a:solidFill>
              </a:rPr>
              <a:t>[</a:t>
            </a:r>
            <a:r>
              <a:rPr lang="en-US" sz="1800" dirty="0" smtClean="0"/>
              <a:t>‘</a:t>
            </a:r>
            <a:r>
              <a:rPr lang="en-US" sz="1800" dirty="0"/>
              <a:t>city’ =&gt; ‘Vratsa’,</a:t>
            </a:r>
            <a:endParaRPr sz="1800" dirty="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 ‘street’ =&gt; ‘</a:t>
            </a:r>
            <a:r>
              <a:rPr lang="en-US" sz="1800" dirty="0" err="1"/>
              <a:t>Kokiche</a:t>
            </a:r>
            <a:r>
              <a:rPr lang="en-US" sz="1800" dirty="0"/>
              <a:t>’,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‘</a:t>
            </a:r>
            <a:r>
              <a:rPr lang="en-US" sz="1800" dirty="0" err="1"/>
              <a:t>street_number</a:t>
            </a:r>
            <a:r>
              <a:rPr lang="en-US" sz="1800" dirty="0"/>
              <a:t>’ =&gt;</a:t>
            </a:r>
            <a:r>
              <a:rPr lang="en-US" sz="1800" b="1" dirty="0">
                <a:solidFill>
                  <a:schemeClr val="lt1"/>
                </a:solidFill>
              </a:rPr>
              <a:t> 14,</a:t>
            </a:r>
            <a:r>
              <a:rPr lang="en-US" sz="1800" b="1" dirty="0">
                <a:solidFill>
                  <a:srgbClr val="F2A818"/>
                </a:solidFill>
              </a:rPr>
              <a:t>]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34343"/>
                </a:solidFill>
              </a:rPr>
              <a:t>			…..</a:t>
            </a:r>
            <a:endParaRPr sz="1800" b="1" dirty="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 ]</a:t>
            </a:r>
            <a:r>
              <a:rPr lang="en-US" sz="1800" b="1" dirty="0">
                <a:solidFill>
                  <a:srgbClr val="434343"/>
                </a:solidFill>
              </a:rPr>
              <a:t>;</a:t>
            </a:r>
            <a:endParaRPr sz="1800" b="1" dirty="0">
              <a:solidFill>
                <a:srgbClr val="434343"/>
              </a:solidFill>
            </a:endParaRPr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Multidimensional arrays - examples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/>
        </p:nvSpPr>
        <p:spPr>
          <a:xfrm>
            <a:off x="4426050" y="1536100"/>
            <a:ext cx="3339900" cy="18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generate and display as table exercise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1194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Генерирайте двумерен масив MxN, с едни и същи стойности на елементите и го отпечатайте в таблица.  За M=4, N=4; За M=4, N=6.</a:t>
            </a:r>
            <a:endParaRPr sz="18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Резултатът трябва да има следния вид </a:t>
            </a:r>
            <a:endParaRPr sz="18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За M=4, N=4	 								За M=4, N=6</a:t>
            </a: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</a:t>
            </a:r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6205" y="3567832"/>
            <a:ext cx="1368152" cy="227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2488" y="3552981"/>
            <a:ext cx="2026390" cy="230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body" idx="1"/>
          </p:nvPr>
        </p:nvSpPr>
        <p:spPr>
          <a:xfrm>
            <a:off x="615275" y="1612450"/>
            <a:ext cx="10742100" cy="1212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Генериране елементите на масива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M=4, N=4  - </a:t>
            </a:r>
            <a:r>
              <a:rPr lang="en-US" sz="1400" b="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 с 4 елемента тип масив, всеки от тях с 4 елемента със стойност 1</a:t>
            </a:r>
            <a:endParaRPr sz="14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M=4, N=6 - </a:t>
            </a:r>
            <a:r>
              <a:rPr lang="en-US" sz="1400" b="0" i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масив с 4 елемента тип масив, всеки от тях с 6 елемента със стойност 1</a:t>
            </a:r>
            <a:endParaRPr sz="1400" b="0" i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step 1</a:t>
            </a:r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1"/>
          </p:nvPr>
        </p:nvSpPr>
        <p:spPr>
          <a:xfrm>
            <a:off x="615275" y="3160750"/>
            <a:ext cx="10742100" cy="3320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$m=4; $n=6; $arr = [];</a:t>
            </a:r>
            <a:r>
              <a:rPr lang="en-US" sz="1800">
                <a:solidFill>
                  <a:srgbClr val="F2A818"/>
                </a:solidFill>
              </a:rPr>
              <a:t>//declare array variable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($i=0; $i&lt;$m;$i++){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lang="en-US" sz="1800"/>
              <a:t>$arr[$i] = [];</a:t>
            </a:r>
            <a:r>
              <a:rPr lang="en-US" sz="1800">
                <a:solidFill>
                  <a:srgbClr val="F2A818"/>
                </a:solidFill>
              </a:rPr>
              <a:t>//declare each array element will be array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</a:rPr>
              <a:t>   	</a:t>
            </a:r>
            <a:r>
              <a:rPr lang="en-US" sz="1800"/>
              <a:t>for ($j=0; $j&lt;n;$i++){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</a:t>
            </a:r>
            <a:r>
              <a:rPr lang="en-US" sz="1800">
                <a:solidFill>
                  <a:srgbClr val="F2A818"/>
                </a:solidFill>
              </a:rPr>
              <a:t>//setting each element of array elements of $arr</a:t>
            </a:r>
            <a:endParaRPr sz="1800">
              <a:solidFill>
                <a:srgbClr val="F2A818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$arr[$i][$j] = 1;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r>
              <a:rPr lang="en-US" sz="1800">
                <a:solidFill>
                  <a:srgbClr val="F2A818"/>
                </a:solidFill>
              </a:rPr>
              <a:t>//end inner for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r>
              <a:rPr lang="en-US" sz="1800">
                <a:solidFill>
                  <a:srgbClr val="F2A818"/>
                </a:solidFill>
              </a:rPr>
              <a:t>//end outer for</a:t>
            </a:r>
            <a:endParaRPr sz="1800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body" idx="1"/>
          </p:nvPr>
        </p:nvSpPr>
        <p:spPr>
          <a:xfrm>
            <a:off x="615300" y="1681825"/>
            <a:ext cx="10961400" cy="6273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"/>
              <a:buFont typeface="Arial"/>
              <a:buNone/>
            </a:pPr>
            <a:r>
              <a:rPr lang="en-US" sz="18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Отпечатване на масива/матрицата под формата на таблица.</a:t>
            </a:r>
            <a:endParaRPr sz="18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180130" y="170125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step 2</a:t>
            </a:r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1"/>
          </p:nvPr>
        </p:nvSpPr>
        <p:spPr>
          <a:xfrm>
            <a:off x="615275" y="2585950"/>
            <a:ext cx="10742100" cy="38949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echo ‘&lt;table&gt;’;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($p=0; $p&lt;$m;$p++){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lang="en-US" sz="1800"/>
              <a:t>echo ‘&lt;tr&gt;’;</a:t>
            </a:r>
            <a:r>
              <a:rPr lang="en-US" sz="1800">
                <a:solidFill>
                  <a:srgbClr val="F2A818"/>
                </a:solidFill>
              </a:rPr>
              <a:t>//each row is an element of the MA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818"/>
                </a:solidFill>
              </a:rPr>
              <a:t>   	</a:t>
            </a:r>
            <a:r>
              <a:rPr lang="en-US" sz="1800"/>
              <a:t>for ($k=0; $k&lt;n;$k++){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echo ‘&lt;td&gt;’;</a:t>
            </a:r>
            <a:r>
              <a:rPr lang="en-US" sz="1800">
                <a:solidFill>
                  <a:srgbClr val="F2A818"/>
                </a:solidFill>
              </a:rPr>
              <a:t>//each cell displays each element`s of MA element value</a:t>
            </a:r>
            <a:endParaRPr sz="1800">
              <a:solidFill>
                <a:srgbClr val="F2A818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echo $arr[$p][$k];</a:t>
            </a:r>
            <a:endParaRPr sz="180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echo ‘&lt;/td&gt;’;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r>
              <a:rPr lang="en-US" sz="1800">
                <a:solidFill>
                  <a:srgbClr val="F2A818"/>
                </a:solidFill>
              </a:rPr>
              <a:t>//end inner for</a:t>
            </a:r>
            <a:endParaRPr sz="1800">
              <a:solidFill>
                <a:srgbClr val="F2A818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echo ‘&lt;/tr&gt;’;</a:t>
            </a:r>
            <a:r>
              <a:rPr lang="en-US" sz="1800">
                <a:solidFill>
                  <a:srgbClr val="F2A818"/>
                </a:solidFill>
              </a:rPr>
              <a:t>//close each row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r>
              <a:rPr lang="en-US" sz="1800">
                <a:solidFill>
                  <a:srgbClr val="F2A818"/>
                </a:solidFill>
              </a:rPr>
              <a:t>//end outer for</a:t>
            </a:r>
            <a:endParaRPr sz="1800">
              <a:solidFill>
                <a:srgbClr val="F2A81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echo ‘&lt;/table&gt;’;</a:t>
            </a:r>
            <a:endParaRPr sz="1800">
              <a:solidFill>
                <a:srgbClr val="F2A81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Когато стойностите на елементите на масива се получават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 някаква формула – тази формула трябва да работи за всички 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Елементи на масива  за произволна стойност на M и N !!!!!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15" lvl="0" indent="-24114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3600" b="1">
              <a:solidFill>
                <a:schemeClr val="lt1"/>
              </a:solidFill>
            </a:endParaRPr>
          </a:p>
        </p:txBody>
      </p:sp>
      <p:sp>
        <p:nvSpPr>
          <p:cNvPr id="266" name="Google Shape;266;p2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Task</a:t>
            </a:r>
            <a:endParaRPr/>
          </a:p>
        </p:txBody>
      </p:sp>
      <p:sp>
        <p:nvSpPr>
          <p:cNvPr id="267" name="Google Shape;267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298" name="Google Shape;298;p3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lvl="0" indent="-446088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Multidimensional arrays - declaration</a:t>
            </a:r>
            <a:endParaRPr/>
          </a:p>
          <a:p>
            <a:pPr marL="446087" lvl="0" indent="-44608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MA - accessing MA elements</a:t>
            </a:r>
            <a:endParaRPr/>
          </a:p>
          <a:p>
            <a:pPr marL="446088" lvl="0" indent="-45231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MA - examples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MA - generate and display as table exercise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529050" y="1843325"/>
            <a:ext cx="31119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multidimensional arrays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declaration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Multidimensional arrays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381000" y="2011054"/>
            <a:ext cx="5334000" cy="4084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$cars1 = ‘Volvo’;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$cars2 = ‘VW’;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$cars3 = ‘Fiat’;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…….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$cars100 = ‘Jeep’;</a:t>
            </a:r>
            <a:endParaRPr sz="2400">
              <a:solidFill>
                <a:srgbClr val="434343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81000" y="1423614"/>
            <a:ext cx="53340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many variables, type string</a:t>
            </a:r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5928650" y="1964819"/>
            <a:ext cx="5782800" cy="4084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</a:rPr>
              <a:t>$cars  = [‘Volvo’, </a:t>
            </a:r>
            <a:endParaRPr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</a:rPr>
              <a:t>	</a:t>
            </a:r>
            <a:r>
              <a:rPr lang="en-US" sz="2400" dirty="0" smtClean="0">
                <a:solidFill>
                  <a:srgbClr val="434343"/>
                </a:solidFill>
              </a:rPr>
              <a:t>     ‘</a:t>
            </a:r>
            <a:r>
              <a:rPr lang="en-US" sz="2400" dirty="0">
                <a:solidFill>
                  <a:srgbClr val="434343"/>
                </a:solidFill>
              </a:rPr>
              <a:t>VW’,</a:t>
            </a:r>
            <a:endParaRPr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</a:rPr>
              <a:t>	</a:t>
            </a:r>
            <a:r>
              <a:rPr lang="en-US" sz="2400" dirty="0">
                <a:solidFill>
                  <a:srgbClr val="434343"/>
                </a:solidFill>
              </a:rPr>
              <a:t> </a:t>
            </a:r>
            <a:r>
              <a:rPr lang="en-US" sz="2400" dirty="0" smtClean="0">
                <a:solidFill>
                  <a:srgbClr val="434343"/>
                </a:solidFill>
              </a:rPr>
              <a:t>    </a:t>
            </a:r>
            <a:r>
              <a:rPr lang="en-US" sz="2400" dirty="0" smtClean="0">
                <a:solidFill>
                  <a:srgbClr val="434343"/>
                </a:solidFill>
              </a:rPr>
              <a:t>‘</a:t>
            </a:r>
            <a:r>
              <a:rPr lang="en-US" sz="2400" dirty="0">
                <a:solidFill>
                  <a:srgbClr val="434343"/>
                </a:solidFill>
              </a:rPr>
              <a:t>Mercedes’,</a:t>
            </a:r>
            <a:endParaRPr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</a:rPr>
              <a:t>	</a:t>
            </a:r>
            <a:r>
              <a:rPr lang="en-US" sz="2400" dirty="0">
                <a:solidFill>
                  <a:srgbClr val="434343"/>
                </a:solidFill>
              </a:rPr>
              <a:t> </a:t>
            </a:r>
            <a:r>
              <a:rPr lang="en-US" sz="2400" dirty="0" smtClean="0">
                <a:solidFill>
                  <a:srgbClr val="434343"/>
                </a:solidFill>
              </a:rPr>
              <a:t>     </a:t>
            </a:r>
            <a:r>
              <a:rPr lang="en-US" sz="2400" dirty="0" smtClean="0">
                <a:solidFill>
                  <a:srgbClr val="434343"/>
                </a:solidFill>
              </a:rPr>
              <a:t>…….</a:t>
            </a:r>
            <a:endParaRPr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</a:rPr>
              <a:t>	</a:t>
            </a:r>
            <a:r>
              <a:rPr lang="en-US" sz="2400" dirty="0">
                <a:solidFill>
                  <a:srgbClr val="434343"/>
                </a:solidFill>
              </a:rPr>
              <a:t> </a:t>
            </a:r>
            <a:r>
              <a:rPr lang="en-US" sz="2400" dirty="0" smtClean="0">
                <a:solidFill>
                  <a:srgbClr val="434343"/>
                </a:solidFill>
              </a:rPr>
              <a:t>    </a:t>
            </a:r>
            <a:r>
              <a:rPr lang="en-US" sz="2400" dirty="0" smtClean="0">
                <a:solidFill>
                  <a:srgbClr val="434343"/>
                </a:solidFill>
              </a:rPr>
              <a:t>‘</a:t>
            </a:r>
            <a:r>
              <a:rPr lang="en-US" sz="2400" dirty="0">
                <a:solidFill>
                  <a:srgbClr val="434343"/>
                </a:solidFill>
              </a:rPr>
              <a:t>Fiat’];</a:t>
            </a:r>
            <a:endParaRPr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8"/>
              <a:buFont typeface="Arial"/>
              <a:buNone/>
            </a:pPr>
            <a:endParaRPr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8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</a:rPr>
              <a:t>echo $cars[0]; </a:t>
            </a:r>
            <a:r>
              <a:rPr lang="en-US" sz="2400" dirty="0">
                <a:solidFill>
                  <a:srgbClr val="434343"/>
                </a:solidFill>
              </a:rPr>
              <a:t>//Volvo</a:t>
            </a:r>
            <a:endParaRPr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8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</a:rPr>
              <a:t>echo $cars[2];</a:t>
            </a:r>
            <a:r>
              <a:rPr lang="en-US" sz="2400" dirty="0">
                <a:solidFill>
                  <a:srgbClr val="434343"/>
                </a:solidFill>
              </a:rPr>
              <a:t> //Mercedes</a:t>
            </a:r>
            <a:endParaRPr sz="2400" dirty="0">
              <a:solidFill>
                <a:srgbClr val="434343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5928650" y="1423625"/>
            <a:ext cx="5782800" cy="5412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 variable type array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/>
              <a:t>Multidimensional arrays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381000" y="2011050"/>
            <a:ext cx="11333100" cy="16650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$car1 = [‘brand’ =&gt;’Volvo’, ‘model’=&gt;’s60’ , ‘stock’ =&gt; 10, ‘sold’ =&gt;20, ‘price’ =&gt;’50000’];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$car2 = [‘brand’ =&gt;’VW’, ‘model’=&gt;’polo’ , ‘stock’ =&gt; 8, ‘sold’ =&gt;10, ‘price’ =&gt;’20000’];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$car3 = [‘brand’ =&gt;’Fiat’, ‘model’=&gt;’uno’ , ‘stock’ =&gt; 10, ‘sold’ =&gt;20, ‘price’ =&gt;’20000’];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……..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$car100 = [‘brand’ =&gt;’Jeep’, ‘model’=&gt;’ WRANGLER’ , ‘stock’ =&gt; 7, ‘sold’ =&gt;3, ‘price’ =&gt;’62000’];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381000" y="1423625"/>
            <a:ext cx="113331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many variables type array</a:t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398850" y="4173500"/>
            <a:ext cx="11333100" cy="18537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$cars = </a:t>
            </a:r>
            <a:r>
              <a:rPr lang="en-US" b="1">
                <a:solidFill>
                  <a:schemeClr val="lt1"/>
                </a:solidFill>
              </a:rPr>
              <a:t>[</a:t>
            </a:r>
            <a:r>
              <a:rPr lang="en-US">
                <a:solidFill>
                  <a:srgbClr val="434343"/>
                </a:solidFill>
              </a:rPr>
              <a:t> </a:t>
            </a:r>
            <a:r>
              <a:rPr lang="en-US" b="1">
                <a:solidFill>
                  <a:srgbClr val="F2A818"/>
                </a:solidFill>
              </a:rPr>
              <a:t>[</a:t>
            </a:r>
            <a:r>
              <a:rPr lang="en-US">
                <a:solidFill>
                  <a:srgbClr val="434343"/>
                </a:solidFill>
              </a:rPr>
              <a:t>‘brand’ =&gt;’Volvo’, ‘model’=&gt;’s60’ , ‘stock’ =&gt; 10, ‘sold’ =&gt;20, ‘price’ =&gt;’50000’</a:t>
            </a:r>
            <a:r>
              <a:rPr lang="en-US" b="1">
                <a:solidFill>
                  <a:srgbClr val="F2A818"/>
                </a:solidFill>
              </a:rPr>
              <a:t>]</a:t>
            </a:r>
            <a:r>
              <a:rPr lang="en-US">
                <a:solidFill>
                  <a:srgbClr val="434343"/>
                </a:solidFill>
              </a:rPr>
              <a:t>,</a:t>
            </a:r>
            <a:endParaRPr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      </a:t>
            </a:r>
            <a:r>
              <a:rPr lang="en-US" b="1">
                <a:solidFill>
                  <a:srgbClr val="F2A818"/>
                </a:solidFill>
              </a:rPr>
              <a:t>[</a:t>
            </a:r>
            <a:r>
              <a:rPr lang="en-US">
                <a:solidFill>
                  <a:srgbClr val="434343"/>
                </a:solidFill>
              </a:rPr>
              <a:t>‘brand’ =&gt;’VW’, ‘model’=&gt;’polo’ , ‘stock’ =&gt; 8, ‘sold’ =&gt;10, ‘price’ =&gt;’20000’</a:t>
            </a:r>
            <a:r>
              <a:rPr lang="en-US" b="1">
                <a:solidFill>
                  <a:srgbClr val="F2A818"/>
                </a:solidFill>
              </a:rPr>
              <a:t>]</a:t>
            </a:r>
            <a:r>
              <a:rPr lang="en-US">
                <a:solidFill>
                  <a:srgbClr val="434343"/>
                </a:solidFill>
              </a:rPr>
              <a:t>,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	      </a:t>
            </a:r>
            <a:r>
              <a:rPr lang="en-US" b="1">
                <a:solidFill>
                  <a:srgbClr val="F2A818"/>
                </a:solidFill>
              </a:rPr>
              <a:t>[</a:t>
            </a:r>
            <a:r>
              <a:rPr lang="en-US">
                <a:solidFill>
                  <a:srgbClr val="434343"/>
                </a:solidFill>
              </a:rPr>
              <a:t>‘brand’ =&gt;’Fiat’, ‘model’=&gt;’uno’ , ‘stock’ =&gt; 10, ‘sold’ =&gt;20, ‘price’ =&gt;’20000’)</a:t>
            </a:r>
            <a:r>
              <a:rPr lang="en-US" b="1">
                <a:solidFill>
                  <a:srgbClr val="F2A818"/>
                </a:solidFill>
              </a:rPr>
              <a:t>]</a:t>
            </a:r>
            <a:r>
              <a:rPr lang="en-US">
                <a:solidFill>
                  <a:srgbClr val="434343"/>
                </a:solidFill>
              </a:rPr>
              <a:t>,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	      </a:t>
            </a:r>
            <a:r>
              <a:rPr lang="en-US" b="1">
                <a:solidFill>
                  <a:srgbClr val="F2A818"/>
                </a:solidFill>
              </a:rPr>
              <a:t>[</a:t>
            </a:r>
            <a:r>
              <a:rPr lang="en-US">
                <a:solidFill>
                  <a:srgbClr val="434343"/>
                </a:solidFill>
              </a:rPr>
              <a:t>……..],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	      </a:t>
            </a:r>
            <a:r>
              <a:rPr lang="en-US" b="1">
                <a:solidFill>
                  <a:srgbClr val="F2A818"/>
                </a:solidFill>
              </a:rPr>
              <a:t>[</a:t>
            </a:r>
            <a:r>
              <a:rPr lang="en-US">
                <a:solidFill>
                  <a:srgbClr val="434343"/>
                </a:solidFill>
              </a:rPr>
              <a:t>‘brand’ =&gt;’Jeep’, ‘model’=&gt;’ WRANGLER’ , ‘stock’ =&gt; 7, ‘sold’ =&gt;3, ‘price’ =&gt;’62000’</a:t>
            </a:r>
            <a:r>
              <a:rPr lang="en-US" b="1">
                <a:solidFill>
                  <a:srgbClr val="F2A818"/>
                </a:solidFill>
              </a:rPr>
              <a:t>]</a:t>
            </a:r>
            <a:r>
              <a:rPr lang="en-US" b="1">
                <a:solidFill>
                  <a:schemeClr val="lt1"/>
                </a:solidFill>
              </a:rPr>
              <a:t>]</a:t>
            </a:r>
            <a:r>
              <a:rPr lang="en-US">
                <a:solidFill>
                  <a:srgbClr val="434343"/>
                </a:solidFill>
              </a:rPr>
              <a:t>;</a:t>
            </a:r>
            <a:endParaRPr>
              <a:solidFill>
                <a:srgbClr val="434343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endParaRPr sz="2400"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380990" y="3676075"/>
            <a:ext cx="11333100" cy="4950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 variable - multidimensional array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/>
        </p:nvSpPr>
        <p:spPr>
          <a:xfrm>
            <a:off x="4529050" y="1843325"/>
            <a:ext cx="31119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accessing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/>
              <a:t>Multidimensional arrays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404550" y="1664175"/>
            <a:ext cx="11422200" cy="1639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$cars = </a:t>
            </a:r>
            <a:r>
              <a:rPr lang="en-US" b="1" dirty="0">
                <a:solidFill>
                  <a:schemeClr val="lt1"/>
                </a:solidFill>
              </a:rPr>
              <a:t>[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b="1" dirty="0">
                <a:solidFill>
                  <a:srgbClr val="F2A818"/>
                </a:solidFill>
              </a:rPr>
              <a:t>[</a:t>
            </a:r>
            <a:r>
              <a:rPr lang="en-US" dirty="0">
                <a:solidFill>
                  <a:srgbClr val="434343"/>
                </a:solidFill>
              </a:rPr>
              <a:t>‘brand’ =&gt;’Volvo’, ‘model’=&gt;’s60’ , ‘stock’ =&gt; 10, ‘sold’ =&gt;20, ‘price’ =&gt;’50000’</a:t>
            </a:r>
            <a:r>
              <a:rPr lang="en-US" b="1" dirty="0">
                <a:solidFill>
                  <a:srgbClr val="F2A818"/>
                </a:solidFill>
              </a:rPr>
              <a:t>]</a:t>
            </a:r>
            <a:r>
              <a:rPr lang="en-US" dirty="0">
                <a:solidFill>
                  <a:srgbClr val="434343"/>
                </a:solidFill>
              </a:rPr>
              <a:t>,</a:t>
            </a:r>
            <a:endParaRPr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      </a:t>
            </a:r>
            <a:r>
              <a:rPr lang="en-US" b="1" dirty="0">
                <a:solidFill>
                  <a:srgbClr val="F2A818"/>
                </a:solidFill>
              </a:rPr>
              <a:t>[</a:t>
            </a:r>
            <a:r>
              <a:rPr lang="en-US" dirty="0">
                <a:solidFill>
                  <a:srgbClr val="434343"/>
                </a:solidFill>
              </a:rPr>
              <a:t>‘brand’ =&gt;’VW’, ‘model’=&gt;’polo’ , ‘stock’ =&gt; 8, ‘sold’ =&gt;10, ‘price’ =&gt;’20000</a:t>
            </a:r>
            <a:r>
              <a:rPr lang="en-US" dirty="0" smtClean="0">
                <a:solidFill>
                  <a:srgbClr val="434343"/>
                </a:solidFill>
              </a:rPr>
              <a:t>’</a:t>
            </a:r>
            <a:r>
              <a:rPr lang="en-US" b="1" dirty="0" smtClean="0">
                <a:solidFill>
                  <a:srgbClr val="F2A818"/>
                </a:solidFill>
              </a:rPr>
              <a:t>]</a:t>
            </a:r>
            <a:r>
              <a:rPr lang="en-US" dirty="0" smtClean="0">
                <a:solidFill>
                  <a:srgbClr val="434343"/>
                </a:solidFill>
              </a:rPr>
              <a:t>,</a:t>
            </a:r>
            <a:endParaRPr lang="en-US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smtClean="0">
                <a:solidFill>
                  <a:srgbClr val="434343"/>
                </a:solidFill>
              </a:rPr>
              <a:t>    </a:t>
            </a:r>
            <a:r>
              <a:rPr lang="en-US" b="1" dirty="0">
                <a:solidFill>
                  <a:srgbClr val="F2A818"/>
                </a:solidFill>
              </a:rPr>
              <a:t>[</a:t>
            </a:r>
            <a:r>
              <a:rPr lang="en-US" dirty="0">
                <a:solidFill>
                  <a:srgbClr val="434343"/>
                </a:solidFill>
              </a:rPr>
              <a:t>‘brand’ =&gt;’Fiat’, ‘model’=&gt;’</a:t>
            </a:r>
            <a:r>
              <a:rPr lang="en-US" dirty="0" err="1">
                <a:solidFill>
                  <a:srgbClr val="434343"/>
                </a:solidFill>
              </a:rPr>
              <a:t>uno</a:t>
            </a:r>
            <a:r>
              <a:rPr lang="en-US" dirty="0">
                <a:solidFill>
                  <a:srgbClr val="434343"/>
                </a:solidFill>
              </a:rPr>
              <a:t>’ , ‘stock’ =&gt; 10, ‘sold’ =&gt;20, ‘price’ =&gt;’20000</a:t>
            </a:r>
            <a:r>
              <a:rPr lang="en-US" dirty="0" smtClean="0">
                <a:solidFill>
                  <a:srgbClr val="434343"/>
                </a:solidFill>
              </a:rPr>
              <a:t>’)</a:t>
            </a:r>
            <a:r>
              <a:rPr lang="en-US" b="1" dirty="0" smtClean="0">
                <a:solidFill>
                  <a:srgbClr val="F2A818"/>
                </a:solidFill>
              </a:rPr>
              <a:t>]</a:t>
            </a:r>
            <a:r>
              <a:rPr lang="en-US" dirty="0" smtClean="0">
                <a:solidFill>
                  <a:srgbClr val="434343"/>
                </a:solidFill>
              </a:rPr>
              <a:t>,</a:t>
            </a:r>
            <a:endParaRPr lang="en-US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smtClean="0">
                <a:solidFill>
                  <a:srgbClr val="434343"/>
                </a:solidFill>
              </a:rPr>
              <a:t>    </a:t>
            </a:r>
            <a:r>
              <a:rPr lang="en-US" b="1" dirty="0" smtClean="0">
                <a:solidFill>
                  <a:srgbClr val="F2A818"/>
                </a:solidFill>
              </a:rPr>
              <a:t>[</a:t>
            </a:r>
            <a:r>
              <a:rPr lang="en-US" dirty="0" smtClean="0">
                <a:solidFill>
                  <a:srgbClr val="434343"/>
                </a:solidFill>
              </a:rPr>
              <a:t>……..</a:t>
            </a:r>
            <a:r>
              <a:rPr lang="en-US" b="1" dirty="0" smtClean="0">
                <a:solidFill>
                  <a:srgbClr val="FFC000"/>
                </a:solidFill>
              </a:rPr>
              <a:t>]</a:t>
            </a:r>
            <a:r>
              <a:rPr lang="en-US" dirty="0" smtClean="0">
                <a:solidFill>
                  <a:srgbClr val="434343"/>
                </a:solidFill>
              </a:rPr>
              <a:t>,</a:t>
            </a:r>
            <a:endParaRPr lang="en-US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</a:rPr>
              <a:t> </a:t>
            </a:r>
            <a:r>
              <a:rPr lang="en-US" b="1" dirty="0" smtClean="0">
                <a:solidFill>
                  <a:srgbClr val="434343"/>
                </a:solidFill>
              </a:rPr>
              <a:t>   </a:t>
            </a:r>
            <a:r>
              <a:rPr lang="en-US" b="1" dirty="0" smtClean="0">
                <a:solidFill>
                  <a:srgbClr val="F2A818"/>
                </a:solidFill>
              </a:rPr>
              <a:t>[</a:t>
            </a:r>
            <a:r>
              <a:rPr lang="en-US" dirty="0" smtClean="0">
                <a:solidFill>
                  <a:srgbClr val="434343"/>
                </a:solidFill>
              </a:rPr>
              <a:t>‘</a:t>
            </a:r>
            <a:r>
              <a:rPr lang="en-US" dirty="0">
                <a:solidFill>
                  <a:srgbClr val="434343"/>
                </a:solidFill>
              </a:rPr>
              <a:t>brand’ =&gt;’Jeep’, ‘model’=&gt;’ WRANGLER’ , ‘stock’ =&gt; 7, ‘sold’ =&gt;3, ‘price’ =&gt;’62000’</a:t>
            </a:r>
            <a:r>
              <a:rPr lang="en-US" b="1" dirty="0">
                <a:solidFill>
                  <a:srgbClr val="F2A818"/>
                </a:solidFill>
              </a:rPr>
              <a:t>]</a:t>
            </a:r>
            <a:r>
              <a:rPr lang="en-US" b="1" dirty="0">
                <a:solidFill>
                  <a:schemeClr val="lt1"/>
                </a:solidFill>
              </a:rPr>
              <a:t>]</a:t>
            </a:r>
            <a:r>
              <a:rPr lang="en-US" dirty="0">
                <a:solidFill>
                  <a:srgbClr val="434343"/>
                </a:solidFill>
              </a:rPr>
              <a:t>;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</a:pPr>
            <a:endParaRPr sz="2400" b="1" dirty="0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404550" y="3303800"/>
            <a:ext cx="114222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access array elements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3260550" y="5087250"/>
            <a:ext cx="2903700" cy="723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-US" sz="30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[‘model’]</a:t>
            </a:r>
            <a:endParaRPr sz="3000" b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404550" y="4363650"/>
            <a:ext cx="2856000" cy="723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[0]</a:t>
            </a:r>
            <a:r>
              <a:rPr lang="en-US" sz="30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[‘brand’]</a:t>
            </a:r>
            <a:endParaRPr sz="3000" b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6164250" y="4363650"/>
            <a:ext cx="2715600" cy="723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en-US" sz="30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[‘stock’]</a:t>
            </a:r>
            <a:endParaRPr sz="3000" b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404550" y="5810850"/>
            <a:ext cx="2856000" cy="723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en-US" sz="30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[‘price’]</a:t>
            </a:r>
            <a:endParaRPr sz="3000" b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6164250" y="5810850"/>
            <a:ext cx="2715600" cy="723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[0]</a:t>
            </a:r>
            <a:r>
              <a:rPr lang="en-US" sz="30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[‘price’]</a:t>
            </a:r>
            <a:endParaRPr sz="3000" b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8879850" y="5087250"/>
            <a:ext cx="2814300" cy="723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$cars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-US" sz="30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[‘brand’]</a:t>
            </a:r>
            <a:endParaRPr sz="3000" b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/>
        </p:nvSpPr>
        <p:spPr>
          <a:xfrm>
            <a:off x="4426050" y="2170375"/>
            <a:ext cx="33399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multidimensional arrays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with different size of arrays as elements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with string keys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$</a:t>
            </a:r>
            <a:r>
              <a:rPr lang="en-US" sz="1800" dirty="0" err="1"/>
              <a:t>arr</a:t>
            </a:r>
            <a:r>
              <a:rPr lang="en-US" sz="1800" dirty="0"/>
              <a:t> = </a:t>
            </a:r>
            <a:r>
              <a:rPr lang="en-US" sz="1800" b="1" dirty="0">
                <a:solidFill>
                  <a:schemeClr val="lt1"/>
                </a:solidFill>
              </a:rPr>
              <a:t>[</a:t>
            </a:r>
            <a:r>
              <a:rPr lang="en-US" sz="1800" dirty="0"/>
              <a:t> ‘name’ =&gt; ‘</a:t>
            </a:r>
            <a:r>
              <a:rPr lang="en-US" sz="1800" dirty="0" err="1"/>
              <a:t>Gosho</a:t>
            </a:r>
            <a:r>
              <a:rPr lang="en-US" sz="1800" dirty="0"/>
              <a:t> </a:t>
            </a:r>
            <a:r>
              <a:rPr lang="en-US" sz="1800" dirty="0" err="1"/>
              <a:t>Petrov</a:t>
            </a:r>
            <a:r>
              <a:rPr lang="en-US" sz="1800" dirty="0"/>
              <a:t>’,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      </a:t>
            </a:r>
            <a:r>
              <a:rPr lang="en-US" sz="1800" dirty="0" smtClean="0"/>
              <a:t>‘</a:t>
            </a:r>
            <a:r>
              <a:rPr lang="en-US" sz="1800" dirty="0" err="1"/>
              <a:t>family_members</a:t>
            </a:r>
            <a:r>
              <a:rPr lang="en-US" sz="1800" dirty="0"/>
              <a:t>’ </a:t>
            </a:r>
            <a:r>
              <a:rPr lang="en-US" sz="1800" dirty="0" smtClean="0"/>
              <a:t>=&gt;</a:t>
            </a:r>
            <a:r>
              <a:rPr lang="en-US" sz="1800" b="1" dirty="0" smtClean="0">
                <a:solidFill>
                  <a:srgbClr val="F2A818"/>
                </a:solidFill>
              </a:rPr>
              <a:t>[</a:t>
            </a:r>
            <a:r>
              <a:rPr lang="en-US" sz="1800" dirty="0"/>
              <a:t>					</a:t>
            </a:r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 smtClean="0"/>
              <a:t>‘</a:t>
            </a:r>
            <a:r>
              <a:rPr lang="en-US" sz="1800" dirty="0"/>
              <a:t>wife’ =&gt; ‘</a:t>
            </a:r>
            <a:r>
              <a:rPr lang="en-US" sz="1800" dirty="0" err="1"/>
              <a:t>Pepa</a:t>
            </a:r>
            <a:r>
              <a:rPr lang="en-US" sz="1800" dirty="0"/>
              <a:t> </a:t>
            </a:r>
            <a:r>
              <a:rPr lang="en-US" sz="1800" dirty="0" err="1"/>
              <a:t>Petrova</a:t>
            </a:r>
            <a:r>
              <a:rPr lang="en-US" sz="1800" dirty="0" smtClean="0"/>
              <a:t>’,</a:t>
            </a:r>
            <a:r>
              <a:rPr lang="en-US" sz="1800" dirty="0"/>
              <a:t>					</a:t>
            </a:r>
            <a:r>
              <a:rPr lang="en-US" sz="1800" dirty="0" smtClean="0"/>
              <a:t>      ‘</a:t>
            </a:r>
            <a:r>
              <a:rPr lang="en-US" sz="1800" dirty="0"/>
              <a:t>son’ =&gt; ‘Ivan </a:t>
            </a:r>
            <a:r>
              <a:rPr lang="en-US" sz="1800" dirty="0" err="1"/>
              <a:t>Petrov</a:t>
            </a:r>
            <a:r>
              <a:rPr lang="en-US" sz="1800" dirty="0" smtClean="0"/>
              <a:t>’,</a:t>
            </a:r>
            <a:r>
              <a:rPr lang="en-US" sz="1800" dirty="0"/>
              <a:t>					</a:t>
            </a:r>
            <a:r>
              <a:rPr lang="en-US" sz="1800" dirty="0" smtClean="0"/>
              <a:t>      ‘</a:t>
            </a:r>
            <a:r>
              <a:rPr lang="en-US" sz="1800" dirty="0"/>
              <a:t>daughter’=&gt; ‘Ceca </a:t>
            </a:r>
            <a:r>
              <a:rPr lang="en-US" sz="1800" dirty="0" err="1"/>
              <a:t>Petrova</a:t>
            </a:r>
            <a:r>
              <a:rPr lang="en-US" sz="1800" dirty="0" smtClean="0"/>
              <a:t>’,</a:t>
            </a:r>
            <a:r>
              <a:rPr lang="en-US" sz="1800" dirty="0"/>
              <a:t>				</a:t>
            </a:r>
            <a:r>
              <a:rPr lang="en-US" sz="1800" dirty="0" smtClean="0"/>
              <a:t>      ‘</a:t>
            </a:r>
            <a:r>
              <a:rPr lang="en-US" sz="1800" dirty="0" err="1"/>
              <a:t>dauther_boyfriend</a:t>
            </a:r>
            <a:r>
              <a:rPr lang="en-US" sz="1800" dirty="0"/>
              <a:t>’ =&gt; ‘</a:t>
            </a:r>
            <a:r>
              <a:rPr lang="en-US" sz="1800" dirty="0" err="1"/>
              <a:t>Pesho</a:t>
            </a:r>
            <a:r>
              <a:rPr lang="en-US" sz="1800" dirty="0"/>
              <a:t>’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b="1" dirty="0" smtClean="0">
                <a:solidFill>
                  <a:srgbClr val="F2A818"/>
                </a:solidFill>
              </a:rPr>
              <a:t>]</a:t>
            </a:r>
            <a:r>
              <a:rPr lang="en-US" sz="1800" dirty="0"/>
              <a:t>,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‘</a:t>
            </a:r>
            <a:r>
              <a:rPr lang="en-US" sz="1800" dirty="0"/>
              <a:t>address’ =&gt; </a:t>
            </a:r>
            <a:r>
              <a:rPr lang="en-US" sz="1800" b="1" dirty="0">
                <a:solidFill>
                  <a:srgbClr val="F2A818"/>
                </a:solidFill>
              </a:rPr>
              <a:t>[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	</a:t>
            </a:r>
            <a:r>
              <a:rPr lang="en-US" sz="1800" dirty="0" smtClean="0"/>
              <a:t>‘</a:t>
            </a:r>
            <a:r>
              <a:rPr lang="en-US" sz="1800" dirty="0"/>
              <a:t>city’ =&gt; ‘Vratsa</a:t>
            </a:r>
            <a:r>
              <a:rPr lang="en-US" sz="1800" dirty="0" smtClean="0"/>
              <a:t>’,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		</a:t>
            </a:r>
            <a:r>
              <a:rPr lang="en-US" sz="1800" dirty="0" smtClean="0"/>
              <a:t>‘</a:t>
            </a:r>
            <a:r>
              <a:rPr lang="en-US" sz="1800" dirty="0"/>
              <a:t>street’ =&gt; ‘</a:t>
            </a:r>
            <a:r>
              <a:rPr lang="en-US" sz="1800" dirty="0" err="1"/>
              <a:t>Kokiche</a:t>
            </a:r>
            <a:r>
              <a:rPr lang="en-US" sz="1800" dirty="0" smtClean="0"/>
              <a:t>’,</a:t>
            </a:r>
            <a:r>
              <a:rPr lang="en-US" sz="1800" dirty="0"/>
              <a:t>					</a:t>
            </a:r>
            <a:r>
              <a:rPr lang="en-US" sz="1800" dirty="0" smtClean="0"/>
              <a:t>‘</a:t>
            </a:r>
            <a:r>
              <a:rPr lang="en-US" sz="1800" dirty="0" err="1"/>
              <a:t>street_number</a:t>
            </a:r>
            <a:r>
              <a:rPr lang="en-US" sz="1800" dirty="0"/>
              <a:t>’ =&gt;</a:t>
            </a:r>
            <a:r>
              <a:rPr lang="en-US" sz="1800" b="1" dirty="0">
                <a:solidFill>
                  <a:schemeClr val="lt1"/>
                </a:solidFill>
              </a:rPr>
              <a:t> 14,</a:t>
            </a:r>
            <a:endParaRPr sz="18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	</a:t>
            </a:r>
            <a:r>
              <a:rPr lang="en-US" sz="1800" b="1" dirty="0" smtClean="0">
                <a:solidFill>
                  <a:srgbClr val="F2A818"/>
                </a:solidFill>
              </a:rPr>
              <a:t>],</a:t>
            </a:r>
            <a:endParaRPr sz="1800" b="1" dirty="0">
              <a:solidFill>
                <a:srgbClr val="F2A81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34343"/>
                </a:solidFill>
              </a:rPr>
              <a:t>			…..</a:t>
            </a:r>
            <a:endParaRPr sz="1800" b="1" dirty="0">
              <a:solidFill>
                <a:srgbClr val="434343"/>
              </a:solidFill>
            </a:endParaRPr>
          </a:p>
          <a:p>
            <a:pPr marL="0" lvl="0" indent="45720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]</a:t>
            </a:r>
            <a:r>
              <a:rPr lang="en-US" sz="1800" b="1" dirty="0">
                <a:solidFill>
                  <a:srgbClr val="434343"/>
                </a:solidFill>
              </a:rPr>
              <a:t>;</a:t>
            </a:r>
            <a:endParaRPr sz="1800" b="1" dirty="0">
              <a:solidFill>
                <a:srgbClr val="434343"/>
              </a:solidFill>
            </a:endParaRPr>
          </a:p>
        </p:txBody>
      </p:sp>
      <p:sp>
        <p:nvSpPr>
          <p:cNvPr id="215" name="Google Shape;215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Multidimensional arrays - examples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933</Words>
  <Application>Microsoft Office PowerPoint</Application>
  <PresentationFormat>По избор</PresentationFormat>
  <Paragraphs>197</Paragraphs>
  <Slides>19</Slides>
  <Notes>19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Roboto</vt:lpstr>
      <vt:lpstr>Noto Sans Symbols</vt:lpstr>
      <vt:lpstr>1_SoftUni3_1</vt:lpstr>
      <vt:lpstr>Multidimensional arrays </vt:lpstr>
      <vt:lpstr>Table of Contents</vt:lpstr>
      <vt:lpstr>Презентация на PowerPoint</vt:lpstr>
      <vt:lpstr>Multidimensional arrays</vt:lpstr>
      <vt:lpstr>Multidimensional arrays</vt:lpstr>
      <vt:lpstr>Презентация на PowerPoint</vt:lpstr>
      <vt:lpstr>Multidimensional arrays</vt:lpstr>
      <vt:lpstr>Презентация на PowerPoint</vt:lpstr>
      <vt:lpstr>Multidimensional arrays - examples</vt:lpstr>
      <vt:lpstr>Multidimensional arrays - examples</vt:lpstr>
      <vt:lpstr>Презентация на PowerPoint</vt:lpstr>
      <vt:lpstr>Task</vt:lpstr>
      <vt:lpstr>Task - step 1</vt:lpstr>
      <vt:lpstr>Task - step 2</vt:lpstr>
      <vt:lpstr>Task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Multidimensional arrays</dc:title>
  <dc:creator>Milena</dc:creator>
  <cp:lastModifiedBy>Ariel</cp:lastModifiedBy>
  <cp:revision>2</cp:revision>
  <dcterms:modified xsi:type="dcterms:W3CDTF">2020-01-19T07:53:44Z</dcterms:modified>
</cp:coreProperties>
</file>